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0"/>
  </p:notesMasterIdLst>
  <p:sldIdLst>
    <p:sldId id="258" r:id="rId2"/>
    <p:sldId id="296" r:id="rId3"/>
    <p:sldId id="309" r:id="rId4"/>
    <p:sldId id="297" r:id="rId5"/>
    <p:sldId id="298" r:id="rId6"/>
    <p:sldId id="299" r:id="rId7"/>
    <p:sldId id="300" r:id="rId8"/>
    <p:sldId id="302" r:id="rId9"/>
    <p:sldId id="301" r:id="rId10"/>
    <p:sldId id="304" r:id="rId11"/>
    <p:sldId id="305" r:id="rId12"/>
    <p:sldId id="306" r:id="rId13"/>
    <p:sldId id="307" r:id="rId14"/>
    <p:sldId id="308" r:id="rId15"/>
    <p:sldId id="310" r:id="rId16"/>
    <p:sldId id="311" r:id="rId17"/>
    <p:sldId id="312" r:id="rId18"/>
    <p:sldId id="313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Inter-Regular" panose="020B0502030000000004" pitchFamily="34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22"/>
    <p:restoredTop sz="96327"/>
  </p:normalViewPr>
  <p:slideViewPr>
    <p:cSldViewPr snapToGrid="0" snapToObjects="1">
      <p:cViewPr varScale="1">
        <p:scale>
          <a:sx n="194" d="100"/>
          <a:sy n="194" d="100"/>
        </p:scale>
        <p:origin x="20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zh-CN" altLang="en-US"/>
              <a:t>单击此处编辑母版标题样式</a:t>
            </a: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空白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6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4"/>
          <p:cNvPicPr preferRelativeResize="0"/>
          <p:nvPr/>
        </p:nvPicPr>
        <p:blipFill rotWithShape="1">
          <a:blip r:embed="rId3">
            <a:alphaModFix/>
          </a:blip>
          <a:srcRect l="9597" r="2837"/>
          <a:stretch/>
        </p:blipFill>
        <p:spPr>
          <a:xfrm>
            <a:off x="6146325" y="0"/>
            <a:ext cx="29976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219457" y="1715227"/>
            <a:ext cx="8657427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" sz="4800" dirty="0"/>
              <a:t>Gas-Theft Suspect Detection among Boiler Room Users: A Data-Driven Approach</a:t>
            </a:r>
            <a:endParaRPr sz="4800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973867" y="2684527"/>
            <a:ext cx="5889600" cy="21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" altLang="zh-CN" sz="3600" dirty="0"/>
              <a:t>IEEE Transactions on Knowledge and Data Engineering, 2021</a:t>
            </a:r>
            <a:endParaRPr sz="3600" b="1" dirty="0"/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37D42A-A4F2-39C4-1C58-68BC071DB096}"/>
              </a:ext>
            </a:extLst>
          </p:cNvPr>
          <p:cNvSpPr txBox="1"/>
          <p:nvPr/>
        </p:nvSpPr>
        <p:spPr>
          <a:xfrm>
            <a:off x="5010912" y="4245865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(CCF A)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660E2-017B-6794-6664-D8FC493A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50" y="447582"/>
            <a:ext cx="7068300" cy="396300"/>
          </a:xfrm>
        </p:spPr>
        <p:txBody>
          <a:bodyPr/>
          <a:lstStyle/>
          <a:p>
            <a:r>
              <a:rPr kumimoji="1" lang="en-US" altLang="zh-CN" dirty="0"/>
              <a:t>Methodology </a:t>
            </a:r>
            <a:br>
              <a:rPr kumimoji="1" lang="en-US" altLang="zh-CN" dirty="0"/>
            </a:br>
            <a:r>
              <a:rPr kumimoji="1" lang="en" altLang="zh-CN" sz="2000" dirty="0"/>
              <a:t>Deformation-based Normality Detection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091F88-B7D5-7A02-7CEA-8B5868D98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850" y="957438"/>
            <a:ext cx="7068300" cy="3033900"/>
          </a:xfrm>
        </p:spPr>
        <p:txBody>
          <a:bodyPr/>
          <a:lstStyle/>
          <a:p>
            <a:r>
              <a:rPr lang="en" altLang="zh-CN" sz="2000" dirty="0" err="1"/>
              <a:t>Haar</a:t>
            </a:r>
            <a:r>
              <a:rPr lang="en" altLang="zh-CN" sz="2000" dirty="0"/>
              <a:t> wavelet</a:t>
            </a:r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2E981D-8E63-AA7E-6C6B-5395DB16A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C90509-7BCF-5818-DE8E-2179DF8D7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212" y="3244906"/>
            <a:ext cx="1195283" cy="16663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1A3C1B-A293-7ECB-3130-56326D5A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821" y="1664201"/>
            <a:ext cx="7218650" cy="27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180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660E2-017B-6794-6664-D8FC493A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50" y="447582"/>
            <a:ext cx="7068300" cy="396300"/>
          </a:xfrm>
        </p:spPr>
        <p:txBody>
          <a:bodyPr/>
          <a:lstStyle/>
          <a:p>
            <a:r>
              <a:rPr kumimoji="1" lang="en-US" altLang="zh-CN" dirty="0"/>
              <a:t>Methodology </a:t>
            </a:r>
            <a:br>
              <a:rPr kumimoji="1" lang="en-US" altLang="zh-CN" dirty="0"/>
            </a:br>
            <a:r>
              <a:rPr kumimoji="1" lang="en" altLang="zh-CN" sz="2000" dirty="0"/>
              <a:t>Deformation-based Normality Detection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FDD3AD-08FD-7979-75C2-AF891118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42" y="1799243"/>
            <a:ext cx="5895161" cy="53930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2E981D-8E63-AA7E-6C6B-5395DB16A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9FBEAA-2696-7B96-25C1-652456644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818" y="3173238"/>
            <a:ext cx="1310731" cy="179430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C5F81A-0B15-B87B-FCB3-00217B154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498" y="2405547"/>
            <a:ext cx="5073705" cy="239234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83FC1A1-3F11-F3C5-C60B-2128740253E1}"/>
              </a:ext>
            </a:extLst>
          </p:cNvPr>
          <p:cNvSpPr txBox="1"/>
          <p:nvPr/>
        </p:nvSpPr>
        <p:spPr>
          <a:xfrm>
            <a:off x="971042" y="968246"/>
            <a:ext cx="606093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Using </a:t>
            </a:r>
            <a:r>
              <a:rPr lang="en-US" altLang="zh-CN" sz="2400" dirty="0" err="1"/>
              <a:t>ShaperVar</a:t>
            </a:r>
            <a:r>
              <a:rPr lang="en-US" altLang="zh-CN" sz="2400" dirty="0"/>
              <a:t>, S</a:t>
            </a:r>
            <a:r>
              <a:rPr lang="zh-CN" altLang="en-US" sz="2400" dirty="0"/>
              <a:t>et a threshold to judge whether a boiler room is normal or not.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A9D091E-564E-C326-D03E-92CD54F6A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148" y="1127761"/>
            <a:ext cx="2112023" cy="124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3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AC2D7-5471-5B4C-734A-1D3766E1D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75" y="359352"/>
            <a:ext cx="7068300" cy="396300"/>
          </a:xfrm>
        </p:spPr>
        <p:txBody>
          <a:bodyPr/>
          <a:lstStyle/>
          <a:p>
            <a:r>
              <a:rPr kumimoji="1" lang="en-US" altLang="zh-CN" dirty="0"/>
              <a:t>Methodology </a:t>
            </a:r>
            <a:br>
              <a:rPr kumimoji="1" lang="en" altLang="zh-CN" dirty="0"/>
            </a:br>
            <a:r>
              <a:rPr kumimoji="1" lang="en" altLang="zh-CN" sz="2000" dirty="0"/>
              <a:t>OCSVM-based Anomaly Detection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E139A2E-E67F-EEB7-6077-0A089D81C4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6DF4FC-2787-8F42-533B-752362F29C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9A3A1C-4878-22C5-EF58-A4C90B6B7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84" y="1114620"/>
            <a:ext cx="8763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970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AC2D7-5471-5B4C-734A-1D3766E1D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75" y="359352"/>
            <a:ext cx="7068300" cy="396300"/>
          </a:xfrm>
        </p:spPr>
        <p:txBody>
          <a:bodyPr/>
          <a:lstStyle/>
          <a:p>
            <a:r>
              <a:rPr kumimoji="1" lang="en-US" altLang="zh-CN" dirty="0"/>
              <a:t>Methodology </a:t>
            </a:r>
            <a:br>
              <a:rPr kumimoji="1" lang="en" altLang="zh-CN" dirty="0"/>
            </a:br>
            <a:r>
              <a:rPr kumimoji="1" lang="en" altLang="zh-CN" sz="2000" dirty="0"/>
              <a:t>OCSVM-based Anomaly Detection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1770B8-9FF3-8EB0-4C90-453AF528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356" y="1177783"/>
            <a:ext cx="4280688" cy="151263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6DF4FC-2787-8F42-533B-752362F29C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18F188-E33A-B7E1-374E-4024D5456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56" y="755652"/>
            <a:ext cx="3729034" cy="38649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446F0A3-AFCE-C15C-A197-73D38184C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228" y="2819151"/>
            <a:ext cx="4662944" cy="164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64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001B0-B2F5-AAD4-D971-AB1785383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</a:t>
            </a:r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9F0CF2D-B9F1-7937-906A-2A02213A7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499237-01C8-BDF4-7138-A685BA1DB8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14</a:t>
            </a:fld>
            <a:endParaRPr lang="e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4F29C0-2D64-72ED-3A67-716A11392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1435151"/>
            <a:ext cx="89281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46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90AEE6-A25C-46D3-E110-75510B24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Evaluation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84B73D-6033-80A4-622F-88511254B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5855AE-7A5F-D1DF-37DB-E3824759ED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0CE97D-D8EC-B667-5523-2C12834CC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353948"/>
            <a:ext cx="6082538" cy="35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16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90AEE6-A25C-46D3-E110-75510B24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Evaluation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84B73D-6033-80A4-622F-88511254B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5855AE-7A5F-D1DF-37DB-E3824759ED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6D0F5A-2757-DFD7-0BF0-4BD1EA7EF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25" y="1342595"/>
            <a:ext cx="7406132" cy="325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10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90AEE6-A25C-46D3-E110-75510B24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Evaluation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84B73D-6033-80A4-622F-88511254B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5855AE-7A5F-D1DF-37DB-E3824759ED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026B6E-AB84-5DEB-0E87-D7D54C0FD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34" y="1232300"/>
            <a:ext cx="81788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58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90AEE6-A25C-46D3-E110-75510B24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Evaluation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84B73D-6033-80A4-622F-88511254B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5855AE-7A5F-D1DF-37DB-E3824759ED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EE944D4-403C-9F0F-9820-129B559A6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59" y="1163174"/>
            <a:ext cx="7908544" cy="35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52FD84-F274-12FD-6C41-613195DDB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50" y="271005"/>
            <a:ext cx="7068300" cy="396300"/>
          </a:xfrm>
        </p:spPr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989924-AC62-2FA1-660F-64107368C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850" y="667305"/>
            <a:ext cx="7068300" cy="3033900"/>
          </a:xfrm>
        </p:spPr>
        <p:txBody>
          <a:bodyPr/>
          <a:lstStyle/>
          <a:p>
            <a:r>
              <a:rPr lang="en-US" altLang="zh-CN" sz="1400" dirty="0"/>
              <a:t>Background</a:t>
            </a:r>
            <a:r>
              <a:rPr lang="zh-CN" altLang="en-US" sz="1400" dirty="0"/>
              <a:t>：</a:t>
            </a:r>
            <a:endParaRPr lang="en" altLang="zh-CN" sz="1400" dirty="0"/>
          </a:p>
          <a:p>
            <a:pPr lvl="1"/>
            <a:r>
              <a:rPr lang="en" altLang="zh-CN" sz="1400" dirty="0"/>
              <a:t>Driven by gray incomes, some users are prone to stealing gas by refitting the equipment without permission.</a:t>
            </a:r>
          </a:p>
          <a:p>
            <a:endParaRPr lang="en-US" altLang="zh-CN" sz="1400" dirty="0"/>
          </a:p>
          <a:p>
            <a:endParaRPr lang="en-US" altLang="zh-CN" sz="1400" dirty="0"/>
          </a:p>
          <a:p>
            <a:endParaRPr lang="en-US" altLang="zh-CN" sz="1400" dirty="0"/>
          </a:p>
          <a:p>
            <a:r>
              <a:rPr lang="en-US" altLang="zh-CN" sz="1400" dirty="0"/>
              <a:t>Contributions</a:t>
            </a:r>
            <a:r>
              <a:rPr lang="zh-CN" altLang="en-US" sz="1400" dirty="0"/>
              <a:t>：</a:t>
            </a:r>
            <a:endParaRPr lang="en-US" altLang="zh-CN" sz="1400" dirty="0"/>
          </a:p>
          <a:p>
            <a:pPr lvl="1"/>
            <a:r>
              <a:rPr lang="en" altLang="zh-CN" sz="1400" dirty="0"/>
              <a:t>The first data</a:t>
            </a:r>
            <a:r>
              <a:rPr lang="en-US" altLang="zh-CN" sz="1400" dirty="0"/>
              <a:t>-</a:t>
            </a:r>
            <a:r>
              <a:rPr lang="en" altLang="zh-CN" sz="1400" dirty="0"/>
              <a:t>driven approach to detect gas-theft suspects of boiler rooms</a:t>
            </a:r>
          </a:p>
          <a:p>
            <a:pPr lvl="1"/>
            <a:r>
              <a:rPr lang="en" altLang="zh-CN" sz="1400" dirty="0"/>
              <a:t>The authors propose a deformation-based normality detection algorithm to detect normal and abnormal users</a:t>
            </a:r>
          </a:p>
          <a:p>
            <a:pPr lvl="1"/>
            <a:r>
              <a:rPr lang="en" altLang="zh-CN" sz="1400" dirty="0"/>
              <a:t>Based on the separated normal and abnormal users, the authors propose an OCSVM based anomaly detection algorithm to capture multiple characteristic factors for identifying gas-theft suspects.</a:t>
            </a:r>
          </a:p>
          <a:p>
            <a:pPr lvl="1"/>
            <a:r>
              <a:rPr lang="en" altLang="zh-CN" sz="1400" dirty="0"/>
              <a:t>The authors conduct experiments on a real-world dataset over one heating season</a:t>
            </a:r>
            <a:endParaRPr lang="zh-CN" altLang="en-US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90F21D-2A17-58C4-1163-55D9173FF0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2</a:t>
            </a:fld>
            <a:endParaRPr lang="en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DF96EB9-2585-0EC9-216A-9297959E6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208" y="1478031"/>
            <a:ext cx="2527584" cy="96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9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2C83E1-530A-F649-B670-74D2D131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Introduction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C4726B-5626-7A5D-9E4C-B1888817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92" y="1291721"/>
            <a:ext cx="7299016" cy="3426069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681A1B-AE60-5802-89AC-72250B8BE0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6A6006-A280-28AE-BD8F-222005EE19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40709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A3D803-D0A2-5045-6EE2-9CF88F08B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25" y="180546"/>
            <a:ext cx="7068300" cy="396300"/>
          </a:xfrm>
        </p:spPr>
        <p:txBody>
          <a:bodyPr/>
          <a:lstStyle/>
          <a:p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0A5D2A-D22E-B391-3F56-B85700FBB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875" y="576846"/>
            <a:ext cx="7068300" cy="3033900"/>
          </a:xfrm>
        </p:spPr>
        <p:txBody>
          <a:bodyPr/>
          <a:lstStyle/>
          <a:p>
            <a:pPr marL="76200" indent="0">
              <a:buNone/>
            </a:pPr>
            <a:r>
              <a:rPr kumimoji="1" lang="en" altLang="zh-CN" sz="1600" dirty="0"/>
              <a:t>Time series anomaly detection</a:t>
            </a:r>
          </a:p>
          <a:p>
            <a:r>
              <a:rPr kumimoji="1" lang="en" altLang="zh-CN" sz="1600" dirty="0"/>
              <a:t>Similarity-based approaches</a:t>
            </a:r>
          </a:p>
          <a:p>
            <a:pPr lvl="1"/>
            <a:r>
              <a:rPr kumimoji="1" lang="en" altLang="zh-CN" sz="1600" dirty="0"/>
              <a:t>Euclidean distances</a:t>
            </a:r>
          </a:p>
          <a:p>
            <a:pPr lvl="1"/>
            <a:r>
              <a:rPr kumimoji="1" lang="en" altLang="zh-CN" sz="1600" dirty="0"/>
              <a:t>Pearson correlation</a:t>
            </a:r>
          </a:p>
          <a:p>
            <a:r>
              <a:rPr kumimoji="1" lang="en" altLang="zh-CN" sz="1600" dirty="0"/>
              <a:t>model-based approaches</a:t>
            </a:r>
          </a:p>
          <a:p>
            <a:pPr lvl="1"/>
            <a:r>
              <a:rPr kumimoji="1" lang="en" altLang="zh-CN" sz="1600" dirty="0"/>
              <a:t>learn a hyper-plane for splitting the anomalies</a:t>
            </a:r>
          </a:p>
          <a:p>
            <a:pPr lvl="2"/>
            <a:r>
              <a:rPr kumimoji="1" lang="en" altLang="zh-CN" sz="1600" dirty="0"/>
              <a:t>OCSVM</a:t>
            </a:r>
          </a:p>
          <a:p>
            <a:pPr lvl="2"/>
            <a:r>
              <a:rPr kumimoji="1" lang="en" altLang="zh-CN" sz="1600" dirty="0"/>
              <a:t>VAE</a:t>
            </a:r>
          </a:p>
          <a:p>
            <a:pPr lvl="2"/>
            <a:r>
              <a:rPr kumimoji="1" lang="en" altLang="zh-CN" sz="1600" dirty="0"/>
              <a:t>Donut</a:t>
            </a:r>
          </a:p>
          <a:p>
            <a:pPr lvl="2"/>
            <a:r>
              <a:rPr kumimoji="1" lang="en" altLang="zh-CN" sz="1600" dirty="0"/>
              <a:t>DAGMM</a:t>
            </a:r>
          </a:p>
          <a:p>
            <a:pPr lvl="1"/>
            <a:r>
              <a:rPr kumimoji="1" lang="en" altLang="zh-CN" sz="1600" dirty="0"/>
              <a:t>classification problem</a:t>
            </a:r>
          </a:p>
          <a:p>
            <a:pPr lvl="2"/>
            <a:r>
              <a:rPr kumimoji="1" lang="en" altLang="zh-CN" sz="1600" dirty="0"/>
              <a:t>SRCNN</a:t>
            </a:r>
          </a:p>
          <a:p>
            <a:pPr marL="76200" indent="0">
              <a:buNone/>
            </a:pPr>
            <a:r>
              <a:rPr kumimoji="1" lang="en" altLang="zh-CN" sz="1600" dirty="0"/>
              <a:t>The author combine the 2 type approaches</a:t>
            </a:r>
          </a:p>
          <a:p>
            <a:pPr lvl="4"/>
            <a:endParaRPr kumimoji="1" lang="en" altLang="zh-CN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1A40A2-0B2F-6286-F78E-4DE1FE4A09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802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4DDE4B-53FA-EC82-4848-226CBC367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75" y="107717"/>
            <a:ext cx="7068300" cy="396300"/>
          </a:xfrm>
        </p:spPr>
        <p:txBody>
          <a:bodyPr/>
          <a:lstStyle/>
          <a:p>
            <a:r>
              <a:rPr kumimoji="1" lang="en-US" altLang="zh-CN" dirty="0"/>
              <a:t>Related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7053B6-8939-0001-BF0B-4878F5BC70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875" y="504017"/>
            <a:ext cx="7068300" cy="3033900"/>
          </a:xfrm>
        </p:spPr>
        <p:txBody>
          <a:bodyPr/>
          <a:lstStyle/>
          <a:p>
            <a:r>
              <a:rPr kumimoji="1" lang="en" altLang="zh-CN" dirty="0"/>
              <a:t>Utility Fraud Detection</a:t>
            </a:r>
          </a:p>
          <a:p>
            <a:pPr lvl="1"/>
            <a:r>
              <a:rPr kumimoji="1" lang="en" altLang="zh-CN" dirty="0"/>
              <a:t>hardware solutions</a:t>
            </a:r>
          </a:p>
          <a:p>
            <a:pPr lvl="2"/>
            <a:r>
              <a:rPr kumimoji="1" lang="en" altLang="zh-CN" dirty="0"/>
              <a:t>protecting meters</a:t>
            </a:r>
          </a:p>
          <a:p>
            <a:pPr lvl="1"/>
            <a:r>
              <a:rPr kumimoji="1" lang="en" altLang="zh-CN" dirty="0"/>
              <a:t>non-hardware solutions</a:t>
            </a:r>
          </a:p>
          <a:p>
            <a:pPr lvl="2"/>
            <a:r>
              <a:rPr kumimoji="1" lang="en" altLang="zh-CN" dirty="0"/>
              <a:t>classification-based techniques</a:t>
            </a:r>
          </a:p>
          <a:p>
            <a:pPr lvl="2"/>
            <a:r>
              <a:rPr kumimoji="1" lang="en" altLang="zh-CN" dirty="0"/>
              <a:t>clustering-based methods</a:t>
            </a:r>
          </a:p>
          <a:p>
            <a:pPr marL="76200" indent="0">
              <a:buNone/>
            </a:pPr>
            <a:r>
              <a:rPr kumimoji="1" lang="en" altLang="zh-CN" dirty="0"/>
              <a:t>No fully labeled data, No rules of minor clusters or outliers. They authors first</a:t>
            </a:r>
            <a:r>
              <a:rPr kumimoji="1" lang="zh-CN" altLang="en-US" dirty="0"/>
              <a:t> </a:t>
            </a:r>
            <a:r>
              <a:rPr kumimoji="1" lang="en" altLang="zh-CN" dirty="0"/>
              <a:t>detect normal boiler rooms</a:t>
            </a:r>
            <a:r>
              <a:rPr kumimoji="1" lang="en-US" altLang="zh-CN" dirty="0"/>
              <a:t>, then extract features.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F2ACC5-6552-2B90-0971-EE0129AF01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5980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4343E7-FCF7-CB75-C36D-2E28DBFF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75" y="83440"/>
            <a:ext cx="7068300" cy="396300"/>
          </a:xfrm>
        </p:spPr>
        <p:txBody>
          <a:bodyPr/>
          <a:lstStyle/>
          <a:p>
            <a:r>
              <a:rPr kumimoji="1" lang="en-US" altLang="zh-CN" dirty="0"/>
              <a:t>Methodology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29844D-7C97-697F-FB41-4919CB686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685800"/>
            <a:ext cx="8750300" cy="37719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46DD7A-7BA8-6CD6-3F56-629D6361F2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AE1659-6682-635C-272F-875F3C9D4E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3056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4343E7-FCF7-CB75-C36D-2E28DBFFA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75" y="557502"/>
            <a:ext cx="7068300" cy="396300"/>
          </a:xfrm>
        </p:spPr>
        <p:txBody>
          <a:bodyPr/>
          <a:lstStyle/>
          <a:p>
            <a:r>
              <a:rPr kumimoji="1" lang="en-US" altLang="zh-CN" dirty="0"/>
              <a:t>Methodology</a:t>
            </a:r>
            <a:br>
              <a:rPr kumimoji="1" lang="en-US" altLang="zh-CN" dirty="0"/>
            </a:br>
            <a:r>
              <a:rPr kumimoji="1" lang="en-US" altLang="zh-CN" sz="2000" dirty="0"/>
              <a:t>Scenario-based Data Quality Detection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946DD7A-7BA8-6CD6-3F56-629D6361F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884" y="1054800"/>
            <a:ext cx="7068300" cy="3033900"/>
          </a:xfrm>
        </p:spPr>
        <p:txBody>
          <a:bodyPr/>
          <a:lstStyle/>
          <a:p>
            <a:r>
              <a:rPr kumimoji="1" lang="en" altLang="zh-CN" sz="1400" dirty="0"/>
              <a:t>First, exclude users whose data miss rate is higher than 10%.</a:t>
            </a:r>
          </a:p>
          <a:p>
            <a:r>
              <a:rPr kumimoji="1" lang="en" altLang="zh-CN" sz="1400" dirty="0"/>
              <a:t>Second, exclude users whose data zero rate is higher than 70%.</a:t>
            </a:r>
          </a:p>
          <a:p>
            <a:endParaRPr kumimoji="1" lang="en" altLang="zh-CN" sz="1400" dirty="0"/>
          </a:p>
          <a:p>
            <a:endParaRPr kumimoji="1" lang="en" altLang="zh-CN" sz="1400" dirty="0"/>
          </a:p>
          <a:p>
            <a:endParaRPr kumimoji="1" lang="en" altLang="zh-CN" sz="1400" dirty="0"/>
          </a:p>
          <a:p>
            <a:endParaRPr kumimoji="1" lang="en" altLang="zh-CN" sz="1400" dirty="0"/>
          </a:p>
          <a:p>
            <a:pPr marL="76200" indent="0">
              <a:buNone/>
            </a:pPr>
            <a:endParaRPr kumimoji="1" lang="en" altLang="zh-CN" sz="1400" dirty="0"/>
          </a:p>
          <a:p>
            <a:r>
              <a:rPr kumimoji="1" lang="en" altLang="zh-CN" sz="1400" dirty="0"/>
              <a:t>Third, exclude users whose maximum daily gas consumption is ten times greater than the median</a:t>
            </a:r>
          </a:p>
          <a:p>
            <a:r>
              <a:rPr kumimoji="1" lang="en" altLang="zh-CN" sz="1400" dirty="0"/>
              <a:t>Forth, exclude users whose daily gas consumption is lower than half of the maximum for more than 7 days (one week)</a:t>
            </a:r>
          </a:p>
          <a:p>
            <a:endParaRPr kumimoji="1" lang="en" altLang="zh-CN" sz="1400" dirty="0"/>
          </a:p>
          <a:p>
            <a:endParaRPr kumimoji="1" lang="en" altLang="zh-CN" sz="1400" dirty="0"/>
          </a:p>
          <a:p>
            <a:endParaRPr kumimoji="1" lang="en-US" altLang="zh-CN" sz="1400" dirty="0"/>
          </a:p>
          <a:p>
            <a:endParaRPr kumimoji="1" lang="zh-CN" altLang="en-US" sz="1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AE1659-6682-635C-272F-875F3C9D4E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29B0E4-81AA-E5F1-6BC1-5619CC670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33" y="1885444"/>
            <a:ext cx="2199822" cy="13120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EC6CA3-2275-E507-077D-296F5B0CA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267" y="1867590"/>
            <a:ext cx="2079161" cy="13299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F9A0532-E84A-0D56-D3D9-026FD7F6A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984" y="1950297"/>
            <a:ext cx="2079161" cy="118177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41FE723-8161-1955-F9F4-B37103BD2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146" y="2029408"/>
            <a:ext cx="2017580" cy="10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5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660E2-017B-6794-6664-D8FC493A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50" y="447582"/>
            <a:ext cx="7068300" cy="396300"/>
          </a:xfrm>
        </p:spPr>
        <p:txBody>
          <a:bodyPr/>
          <a:lstStyle/>
          <a:p>
            <a:r>
              <a:rPr kumimoji="1" lang="en-US" altLang="zh-CN" dirty="0"/>
              <a:t>Methodology </a:t>
            </a:r>
            <a:br>
              <a:rPr kumimoji="1" lang="en-US" altLang="zh-CN" dirty="0"/>
            </a:br>
            <a:r>
              <a:rPr kumimoji="1" lang="en" altLang="zh-CN" sz="2000" dirty="0"/>
              <a:t>Deformation-based Normality Detection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263964-F67E-4A51-DCDE-CA0076EE7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1111948"/>
            <a:ext cx="8724900" cy="35179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091F88-B7D5-7A02-7CEA-8B5868D98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2E981D-8E63-AA7E-6C6B-5395DB16A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1125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660E2-017B-6794-6664-D8FC493A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850" y="447582"/>
            <a:ext cx="7068300" cy="396300"/>
          </a:xfrm>
        </p:spPr>
        <p:txBody>
          <a:bodyPr/>
          <a:lstStyle/>
          <a:p>
            <a:r>
              <a:rPr kumimoji="1" lang="en-US" altLang="zh-CN" dirty="0"/>
              <a:t>Methodology </a:t>
            </a:r>
            <a:br>
              <a:rPr kumimoji="1" lang="en-US" altLang="zh-CN" dirty="0"/>
            </a:br>
            <a:r>
              <a:rPr kumimoji="1" lang="en" altLang="zh-CN" sz="2000" dirty="0"/>
              <a:t>Deformation-based Normality Detection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587407-3AB5-58E5-9BED-8D5C62E5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500" y="3276771"/>
            <a:ext cx="1325367" cy="1812362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091F88-B7D5-7A02-7CEA-8B5868D98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850" y="957438"/>
            <a:ext cx="7068300" cy="3033900"/>
          </a:xfrm>
        </p:spPr>
        <p:txBody>
          <a:bodyPr/>
          <a:lstStyle/>
          <a:p>
            <a:endParaRPr kumimoji="1"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2E981D-8E63-AA7E-6C6B-5395DB16A1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E6D48A-ABEB-BABA-D35D-814A86174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75" y="843882"/>
            <a:ext cx="5948479" cy="227721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D66E30-F030-1B1D-011C-A8002E7C9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92" y="3121101"/>
            <a:ext cx="5956001" cy="190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1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oan · SlidesCarnival" id="{10904F69-C7A1-3B43-9A97-CD7C5DDEBAAF}" vid="{2A8CA8B3-E787-BF4C-BD1B-26E0CB61A47B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Joan template</Template>
  <TotalTime>395</TotalTime>
  <Words>337</Words>
  <Application>Microsoft Macintosh PowerPoint</Application>
  <PresentationFormat>全屏显示(16:9)</PresentationFormat>
  <Paragraphs>81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Calibri</vt:lpstr>
      <vt:lpstr>Arial</vt:lpstr>
      <vt:lpstr>Inter-Regular</vt:lpstr>
      <vt:lpstr>Joan template</vt:lpstr>
      <vt:lpstr>Gas-Theft Suspect Detection among Boiler Room Users: A Data-Driven Approach</vt:lpstr>
      <vt:lpstr>Introduction</vt:lpstr>
      <vt:lpstr>Introduction</vt:lpstr>
      <vt:lpstr>Related Work</vt:lpstr>
      <vt:lpstr>Related Work</vt:lpstr>
      <vt:lpstr>Methodology</vt:lpstr>
      <vt:lpstr>Methodology Scenario-based Data Quality Detection</vt:lpstr>
      <vt:lpstr>Methodology  Deformation-based Normality Detection</vt:lpstr>
      <vt:lpstr>Methodology  Deformation-based Normality Detection</vt:lpstr>
      <vt:lpstr>Methodology  Deformation-based Normality Detection</vt:lpstr>
      <vt:lpstr>Methodology  Deformation-based Normality Detection</vt:lpstr>
      <vt:lpstr>Methodology  OCSVM-based Anomaly Detection</vt:lpstr>
      <vt:lpstr>Methodology  OCSVM-based Anomaly Detection</vt:lpstr>
      <vt:lpstr>Dataset</vt:lpstr>
      <vt:lpstr>Evaluation</vt:lpstr>
      <vt:lpstr>Evaluation</vt:lpstr>
      <vt:lpstr>Evaluation</vt:lpstr>
      <vt:lpstr>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邢 梦达</dc:creator>
  <cp:lastModifiedBy>邢 梦达</cp:lastModifiedBy>
  <cp:revision>27</cp:revision>
  <dcterms:created xsi:type="dcterms:W3CDTF">2022-04-19T02:33:55Z</dcterms:created>
  <dcterms:modified xsi:type="dcterms:W3CDTF">2022-04-22T08:41:43Z</dcterms:modified>
</cp:coreProperties>
</file>